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Antonio" panose="020B0604020202020204" charset="0"/>
      <p:regular r:id="rId25"/>
      <p:bold r:id="rId26"/>
    </p:embeddedFont>
    <p:embeddedFont>
      <p:font typeface="Chakra Petch" panose="020B0604020202020204" charset="-34"/>
      <p:regular r:id="rId27"/>
      <p:bold r:id="rId28"/>
      <p:italic r:id="rId29"/>
      <p:boldItalic r:id="rId30"/>
    </p:embeddedFont>
    <p:embeddedFont>
      <p:font typeface="Dosis" pitchFamily="2" charset="0"/>
      <p:regular r:id="rId31"/>
      <p:bold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E0B204-5CA8-47E5-9C1E-276BA208EEDD}">
  <a:tblStyle styleId="{22E0B204-5CA8-47E5-9C1E-276BA208EE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5891585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5891585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599d0ed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599d0ed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5891585a1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5891585a1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5787bd7f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5787bd7f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5e1239e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5e1239e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5cc1878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5cc1878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5787bd7f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35787bd7f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5e433ed6e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5e433ed6e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5e1239e4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35e1239e4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5891585a1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5891585a1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ad3448a80_0_19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ad3448a80_0_19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5891585a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5891585a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b9b27fd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b9b27fd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5cc221c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5cc221c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35e1239e4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35e1239e4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5891585a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5891585a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5787bd7f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5787bd7f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5891585a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5891585a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5891585a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5891585a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5891585a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5891585a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5891585a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5891585a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5891585a1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5891585a1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000" y="1572850"/>
            <a:ext cx="3858000" cy="19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4000" y="3913925"/>
            <a:ext cx="3858000" cy="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1110904" y="2093687"/>
            <a:ext cx="6918900" cy="15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2132254" y="3730755"/>
            <a:ext cx="48762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102" name="Google Shape;102;p11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1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2837176" y="1695600"/>
            <a:ext cx="2366400" cy="39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 hasCustomPrompt="1"/>
          </p:nvPr>
        </p:nvSpPr>
        <p:spPr>
          <a:xfrm>
            <a:off x="2189175" y="1695650"/>
            <a:ext cx="64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2837176" y="2089372"/>
            <a:ext cx="236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3"/>
          </p:nvPr>
        </p:nvSpPr>
        <p:spPr>
          <a:xfrm>
            <a:off x="2110925" y="641600"/>
            <a:ext cx="63192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4"/>
          </p:nvPr>
        </p:nvSpPr>
        <p:spPr>
          <a:xfrm>
            <a:off x="6058751" y="1695600"/>
            <a:ext cx="2366400" cy="39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5410752" y="1695806"/>
            <a:ext cx="6480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6"/>
          </p:nvPr>
        </p:nvSpPr>
        <p:spPr>
          <a:xfrm>
            <a:off x="6058751" y="2089372"/>
            <a:ext cx="236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/>
          </p:nvPr>
        </p:nvSpPr>
        <p:spPr>
          <a:xfrm>
            <a:off x="2837176" y="3216678"/>
            <a:ext cx="2366400" cy="39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2189176" y="3216344"/>
            <a:ext cx="6480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2837176" y="3610450"/>
            <a:ext cx="236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3"/>
          </p:nvPr>
        </p:nvSpPr>
        <p:spPr>
          <a:xfrm>
            <a:off x="6058751" y="3216677"/>
            <a:ext cx="2366400" cy="39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4" hasCustomPrompt="1"/>
          </p:nvPr>
        </p:nvSpPr>
        <p:spPr>
          <a:xfrm>
            <a:off x="5410752" y="3216344"/>
            <a:ext cx="6480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6058751" y="3610450"/>
            <a:ext cx="236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3"/>
          <p:cNvSpPr txBox="1">
            <a:spLocks noGrp="1"/>
          </p:cNvSpPr>
          <p:nvPr>
            <p:ph type="subTitle" idx="16"/>
          </p:nvPr>
        </p:nvSpPr>
        <p:spPr>
          <a:xfrm>
            <a:off x="6602625" y="4789950"/>
            <a:ext cx="18288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7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124" name="Google Shape;124;p13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3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29" name="Google Shape;129;p14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2619599" y="2527342"/>
            <a:ext cx="3904800" cy="39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2"/>
          </p:nvPr>
        </p:nvSpPr>
        <p:spPr>
          <a:xfrm>
            <a:off x="1974750" y="967428"/>
            <a:ext cx="51945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134" name="Google Shape;134;p14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4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3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39" name="Google Shape;139;p15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5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14275" y="6416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2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143" name="Google Shape;143;p15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5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5"/>
          <p:cNvSpPr txBox="1">
            <a:spLocks noGrp="1"/>
          </p:cNvSpPr>
          <p:nvPr>
            <p:ph type="subTitle" idx="3"/>
          </p:nvPr>
        </p:nvSpPr>
        <p:spPr>
          <a:xfrm>
            <a:off x="714275" y="1568362"/>
            <a:ext cx="3781200" cy="2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4"/>
          </p:nvPr>
        </p:nvSpPr>
        <p:spPr>
          <a:xfrm>
            <a:off x="4650175" y="1568362"/>
            <a:ext cx="3781200" cy="2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u="sng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6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50" name="Google Shape;150;p16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714275" y="6416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 idx="2"/>
          </p:nvPr>
        </p:nvSpPr>
        <p:spPr>
          <a:xfrm>
            <a:off x="905725" y="3564214"/>
            <a:ext cx="2183100" cy="35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3"/>
          </p:nvPr>
        </p:nvSpPr>
        <p:spPr>
          <a:xfrm>
            <a:off x="905725" y="2652467"/>
            <a:ext cx="21831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4"/>
          </p:nvPr>
        </p:nvSpPr>
        <p:spPr>
          <a:xfrm>
            <a:off x="3481475" y="3564214"/>
            <a:ext cx="2183100" cy="35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5"/>
          </p:nvPr>
        </p:nvSpPr>
        <p:spPr>
          <a:xfrm>
            <a:off x="3481475" y="2652467"/>
            <a:ext cx="21831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6"/>
          </p:nvPr>
        </p:nvSpPr>
        <p:spPr>
          <a:xfrm>
            <a:off x="6057225" y="3564214"/>
            <a:ext cx="2183100" cy="35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7"/>
          </p:nvPr>
        </p:nvSpPr>
        <p:spPr>
          <a:xfrm>
            <a:off x="6057225" y="2652467"/>
            <a:ext cx="21831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subTitle" idx="8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160" name="Google Shape;160;p16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16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65" name="Google Shape;165;p17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714275" y="641600"/>
            <a:ext cx="4893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 idx="2"/>
          </p:nvPr>
        </p:nvSpPr>
        <p:spPr>
          <a:xfrm>
            <a:off x="2310100" y="1473754"/>
            <a:ext cx="3076200" cy="313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3"/>
          </p:nvPr>
        </p:nvSpPr>
        <p:spPr>
          <a:xfrm>
            <a:off x="2310111" y="1785053"/>
            <a:ext cx="30762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title" idx="4"/>
          </p:nvPr>
        </p:nvSpPr>
        <p:spPr>
          <a:xfrm>
            <a:off x="2310100" y="2462656"/>
            <a:ext cx="3076200" cy="313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5"/>
          </p:nvPr>
        </p:nvSpPr>
        <p:spPr>
          <a:xfrm>
            <a:off x="2310111" y="2773899"/>
            <a:ext cx="30762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title" idx="6"/>
          </p:nvPr>
        </p:nvSpPr>
        <p:spPr>
          <a:xfrm>
            <a:off x="2310100" y="3463131"/>
            <a:ext cx="3076200" cy="313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7"/>
          </p:nvPr>
        </p:nvSpPr>
        <p:spPr>
          <a:xfrm>
            <a:off x="2310111" y="3774371"/>
            <a:ext cx="30762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7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17"/>
          <p:cNvSpPr txBox="1">
            <a:spLocks noGrp="1"/>
          </p:cNvSpPr>
          <p:nvPr>
            <p:ph type="subTitle" idx="8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5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80" name="Google Shape;180;p18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8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2896550" y="641600"/>
            <a:ext cx="55332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title" idx="2"/>
          </p:nvPr>
        </p:nvSpPr>
        <p:spPr>
          <a:xfrm>
            <a:off x="3805871" y="1776509"/>
            <a:ext cx="1776900" cy="35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3"/>
          </p:nvPr>
        </p:nvSpPr>
        <p:spPr>
          <a:xfrm>
            <a:off x="3805871" y="2130825"/>
            <a:ext cx="17769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title" idx="4"/>
          </p:nvPr>
        </p:nvSpPr>
        <p:spPr>
          <a:xfrm>
            <a:off x="6652792" y="1776509"/>
            <a:ext cx="1776900" cy="35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5"/>
          </p:nvPr>
        </p:nvSpPr>
        <p:spPr>
          <a:xfrm>
            <a:off x="6652795" y="2130825"/>
            <a:ext cx="17769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6"/>
          </p:nvPr>
        </p:nvSpPr>
        <p:spPr>
          <a:xfrm>
            <a:off x="3805871" y="3236419"/>
            <a:ext cx="1776900" cy="35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7"/>
          </p:nvPr>
        </p:nvSpPr>
        <p:spPr>
          <a:xfrm>
            <a:off x="3805871" y="3587733"/>
            <a:ext cx="17769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 idx="8"/>
          </p:nvPr>
        </p:nvSpPr>
        <p:spPr>
          <a:xfrm>
            <a:off x="6652792" y="3236419"/>
            <a:ext cx="1776900" cy="35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9"/>
          </p:nvPr>
        </p:nvSpPr>
        <p:spPr>
          <a:xfrm>
            <a:off x="6652794" y="3587733"/>
            <a:ext cx="17769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1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192" name="Google Shape;192;p18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18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197" name="Google Shape;197;p19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19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714275" y="6416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2"/>
          </p:nvPr>
        </p:nvSpPr>
        <p:spPr>
          <a:xfrm>
            <a:off x="2157700" y="1486935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3"/>
          </p:nvPr>
        </p:nvSpPr>
        <p:spPr>
          <a:xfrm>
            <a:off x="2157700" y="1800854"/>
            <a:ext cx="20070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4"/>
          </p:nvPr>
        </p:nvSpPr>
        <p:spPr>
          <a:xfrm>
            <a:off x="5887774" y="1486935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5"/>
          </p:nvPr>
        </p:nvSpPr>
        <p:spPr>
          <a:xfrm>
            <a:off x="5887774" y="1800854"/>
            <a:ext cx="20070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 idx="6"/>
          </p:nvPr>
        </p:nvSpPr>
        <p:spPr>
          <a:xfrm>
            <a:off x="5887751" y="3464341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7"/>
          </p:nvPr>
        </p:nvSpPr>
        <p:spPr>
          <a:xfrm>
            <a:off x="5887750" y="3778379"/>
            <a:ext cx="20070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 idx="8"/>
          </p:nvPr>
        </p:nvSpPr>
        <p:spPr>
          <a:xfrm>
            <a:off x="2157700" y="2475637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9"/>
          </p:nvPr>
        </p:nvSpPr>
        <p:spPr>
          <a:xfrm>
            <a:off x="2157700" y="2789704"/>
            <a:ext cx="20070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 idx="13"/>
          </p:nvPr>
        </p:nvSpPr>
        <p:spPr>
          <a:xfrm>
            <a:off x="5887774" y="2475637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4"/>
          </p:nvPr>
        </p:nvSpPr>
        <p:spPr>
          <a:xfrm>
            <a:off x="5887774" y="2789704"/>
            <a:ext cx="20070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15"/>
          </p:nvPr>
        </p:nvSpPr>
        <p:spPr>
          <a:xfrm>
            <a:off x="2157700" y="3464336"/>
            <a:ext cx="2007000" cy="307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16"/>
          </p:nvPr>
        </p:nvSpPr>
        <p:spPr>
          <a:xfrm>
            <a:off x="2157700" y="3778379"/>
            <a:ext cx="20070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7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213" name="Google Shape;213;p19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9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7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218" name="Google Shape;218;p20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714275" y="1407600"/>
            <a:ext cx="34932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subTitle" idx="2"/>
          </p:nvPr>
        </p:nvSpPr>
        <p:spPr>
          <a:xfrm>
            <a:off x="714275" y="2523925"/>
            <a:ext cx="2504400" cy="10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2" name="Google Shape;222;p20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0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20"/>
          <p:cNvSpPr txBox="1">
            <a:spLocks noGrp="1"/>
          </p:cNvSpPr>
          <p:nvPr>
            <p:ph type="subTitle" idx="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4449" y="2432600"/>
            <a:ext cx="41253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304450" y="1638145"/>
            <a:ext cx="12519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304451" y="3515779"/>
            <a:ext cx="41253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22" name="Google Shape;22;p3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4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8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228" name="Google Shape;228;p21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1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title" hasCustomPrompt="1"/>
          </p:nvPr>
        </p:nvSpPr>
        <p:spPr>
          <a:xfrm>
            <a:off x="786075" y="1724213"/>
            <a:ext cx="34266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31" name="Google Shape;231;p21"/>
          <p:cNvSpPr txBox="1">
            <a:spLocks noGrp="1"/>
          </p:cNvSpPr>
          <p:nvPr>
            <p:ph type="subTitle" idx="2"/>
          </p:nvPr>
        </p:nvSpPr>
        <p:spPr>
          <a:xfrm>
            <a:off x="786075" y="2515563"/>
            <a:ext cx="34266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title" idx="3" hasCustomPrompt="1"/>
          </p:nvPr>
        </p:nvSpPr>
        <p:spPr>
          <a:xfrm>
            <a:off x="4697700" y="2971888"/>
            <a:ext cx="36558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4"/>
          </p:nvPr>
        </p:nvSpPr>
        <p:spPr>
          <a:xfrm>
            <a:off x="4697700" y="3763238"/>
            <a:ext cx="36558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title" idx="5"/>
          </p:nvPr>
        </p:nvSpPr>
        <p:spPr>
          <a:xfrm>
            <a:off x="714000" y="6416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6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236" name="Google Shape;236;p21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1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241" name="Google Shape;241;p22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22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/>
          </p:nvPr>
        </p:nvSpPr>
        <p:spPr>
          <a:xfrm>
            <a:off x="4338125" y="792200"/>
            <a:ext cx="38187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2"/>
          </p:nvPr>
        </p:nvSpPr>
        <p:spPr>
          <a:xfrm>
            <a:off x="4338125" y="1685613"/>
            <a:ext cx="3818700" cy="10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4519625" y="3245189"/>
            <a:ext cx="34557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latin typeface="Antonio"/>
                <a:ea typeface="Antonio"/>
                <a:cs typeface="Antonio"/>
                <a:sym typeface="Antoni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, including icons by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latin typeface="Antonio"/>
                <a:ea typeface="Antonio"/>
                <a:cs typeface="Antonio"/>
                <a:sym typeface="Antoni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latin typeface="Antonio"/>
                <a:ea typeface="Antonio"/>
                <a:cs typeface="Antonio"/>
                <a:sym typeface="Antoni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endParaRPr sz="12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247" name="Google Shape;247;p22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22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23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3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9">
    <p:bg>
      <p:bgPr>
        <a:solidFill>
          <a:schemeClr val="dk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24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24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4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6" name="Google Shape;256;p24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14000" y="6416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4000" y="1183225"/>
            <a:ext cx="7715700" cy="3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32" name="Google Shape;32;p4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subTitle" idx="2"/>
          </p:nvPr>
        </p:nvSpPr>
        <p:spPr>
          <a:xfrm>
            <a:off x="6602625" y="4789950"/>
            <a:ext cx="18288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4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4"/>
          <p:cNvSpPr txBox="1">
            <a:spLocks noGrp="1"/>
          </p:cNvSpPr>
          <p:nvPr>
            <p:ph type="subTitle" idx="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4000" y="6416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2"/>
          </p:nvPr>
        </p:nvSpPr>
        <p:spPr>
          <a:xfrm>
            <a:off x="1723250" y="2592096"/>
            <a:ext cx="2333700" cy="35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723250" y="3017613"/>
            <a:ext cx="23337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3"/>
          </p:nvPr>
        </p:nvSpPr>
        <p:spPr>
          <a:xfrm>
            <a:off x="5087050" y="2592096"/>
            <a:ext cx="2333700" cy="35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087050" y="3017613"/>
            <a:ext cx="23337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45" name="Google Shape;45;p5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5"/>
          <p:cNvSpPr txBox="1">
            <a:spLocks noGrp="1"/>
          </p:cNvSpPr>
          <p:nvPr>
            <p:ph type="subTitle" idx="5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6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48" name="Google Shape;48;p5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5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14000" y="6416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6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6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56" name="Google Shape;56;p6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2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62" name="Google Shape;62;p7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14000" y="641600"/>
            <a:ext cx="50925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2"/>
          </p:nvPr>
        </p:nvSpPr>
        <p:spPr>
          <a:xfrm>
            <a:off x="714000" y="1728814"/>
            <a:ext cx="44886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67" name="Google Shape;67;p7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7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714000" y="1502185"/>
            <a:ext cx="4338600" cy="21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Google Shape;72;p8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rgbClr val="FFFFFF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73" name="Google Shape;73;p8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8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ubTitle" idx="2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76" name="Google Shape;76;p8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714000" y="2363932"/>
            <a:ext cx="38580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p9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82" name="Google Shape;82;p9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9"/>
          <p:cNvSpPr txBox="1">
            <a:spLocks noGrp="1"/>
          </p:cNvSpPr>
          <p:nvPr>
            <p:ph type="subTitle" idx="2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714000" y="1668782"/>
            <a:ext cx="38580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cxnSp>
        <p:nvCxnSpPr>
          <p:cNvPr id="86" name="Google Shape;86;p9"/>
          <p:cNvCxnSpPr/>
          <p:nvPr/>
        </p:nvCxnSpPr>
        <p:spPr>
          <a:xfrm>
            <a:off x="714000" y="5415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9"/>
          <p:cNvCxnSpPr/>
          <p:nvPr/>
        </p:nvCxnSpPr>
        <p:spPr>
          <a:xfrm>
            <a:off x="714000" y="4602000"/>
            <a:ext cx="771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>
            <a:spLocks noGrp="1"/>
          </p:cNvSpPr>
          <p:nvPr>
            <p:ph type="body" idx="1"/>
          </p:nvPr>
        </p:nvSpPr>
        <p:spPr>
          <a:xfrm>
            <a:off x="714000" y="3836926"/>
            <a:ext cx="7715700" cy="546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</a:lstStyle>
          <a:p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6534325" y="4727100"/>
            <a:ext cx="2620500" cy="3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8466700" y="4789950"/>
            <a:ext cx="554400" cy="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‹nº›</a:t>
            </a:fld>
            <a:endParaRPr sz="10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cxnSp>
        <p:nvCxnSpPr>
          <p:cNvPr id="92" name="Google Shape;92;p10"/>
          <p:cNvCxnSpPr/>
          <p:nvPr/>
        </p:nvCxnSpPr>
        <p:spPr>
          <a:xfrm>
            <a:off x="8431425" y="4760850"/>
            <a:ext cx="0" cy="23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000" y="641600"/>
            <a:ext cx="77157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000" y="1197550"/>
            <a:ext cx="7715700" cy="3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●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○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■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●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○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■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●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○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Char char="■"/>
              <a:defRPr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I194TshIwPhhlfw9q_znoquzKxFs2MAA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hyperlink" Target="http://drive.google.com/file/d/1VkBWXSCD3FRjEP0eznfqmYvMEzCQN219/view" TargetMode="Externa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TU_qhcLhuy2o6hvn_NzKJy77SHTn7pw_/vie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rive.google.com/file/d/1sX3HBKs5MRDd_jav5Tplsex2Tiy6Vz3P/view" TargetMode="Externa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>
            <a:spLocks noGrp="1"/>
          </p:cNvSpPr>
          <p:nvPr>
            <p:ph type="ctrTitle"/>
          </p:nvPr>
        </p:nvSpPr>
        <p:spPr>
          <a:xfrm>
            <a:off x="580500" y="1243825"/>
            <a:ext cx="4125000" cy="21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FINAL PRESENTATION AND DEMO</a:t>
            </a:r>
            <a:endParaRPr sz="4000"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1"/>
          </p:nvPr>
        </p:nvSpPr>
        <p:spPr>
          <a:xfrm>
            <a:off x="580500" y="3420625"/>
            <a:ext cx="4669200" cy="11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Title: User Adapted Running App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Group: Gonçalo Aguiar, Miguel Ferreira &amp; João Figueiredo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Lab Class: P1</a:t>
            </a:r>
            <a:endParaRPr/>
          </a:p>
        </p:txBody>
      </p:sp>
      <p:cxnSp>
        <p:nvCxnSpPr>
          <p:cNvPr id="263" name="Google Shape;263;p25"/>
          <p:cNvCxnSpPr/>
          <p:nvPr/>
        </p:nvCxnSpPr>
        <p:spPr>
          <a:xfrm>
            <a:off x="714000" y="3325051"/>
            <a:ext cx="385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25"/>
          <p:cNvCxnSpPr/>
          <p:nvPr/>
        </p:nvCxnSpPr>
        <p:spPr>
          <a:xfrm>
            <a:off x="714000" y="1426975"/>
            <a:ext cx="385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5"/>
          <p:cNvSpPr txBox="1"/>
          <p:nvPr/>
        </p:nvSpPr>
        <p:spPr>
          <a:xfrm>
            <a:off x="714000" y="615250"/>
            <a:ext cx="3858000" cy="3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36575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Design and prototyping of an application</a:t>
            </a:r>
            <a:endParaRPr sz="19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2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/>
              <a:t>HCI - Assignment N.2</a:t>
            </a:r>
            <a:endParaRPr sz="2200"/>
          </a:p>
        </p:txBody>
      </p:sp>
      <p:sp>
        <p:nvSpPr>
          <p:cNvPr id="267" name="Google Shape;267;p25"/>
          <p:cNvSpPr txBox="1"/>
          <p:nvPr/>
        </p:nvSpPr>
        <p:spPr>
          <a:xfrm>
            <a:off x="714000" y="1017675"/>
            <a:ext cx="3858000" cy="3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36575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ntonio"/>
                <a:ea typeface="Antonio"/>
                <a:cs typeface="Antonio"/>
                <a:sym typeface="Antonio"/>
              </a:rPr>
              <a:t>using a human-centered approach </a:t>
            </a:r>
            <a:endParaRPr sz="1900">
              <a:solidFill>
                <a:schemeClr val="lt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026" y="591875"/>
            <a:ext cx="3180000" cy="335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112" y="3992175"/>
            <a:ext cx="2739825" cy="54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417" name="Google Shape;417;p34"/>
          <p:cNvSpPr txBox="1">
            <a:spLocks noGrp="1"/>
          </p:cNvSpPr>
          <p:nvPr>
            <p:ph type="title"/>
          </p:nvPr>
        </p:nvSpPr>
        <p:spPr>
          <a:xfrm>
            <a:off x="714150" y="5546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LFP - PARTICIPANT PROFILES</a:t>
            </a:r>
            <a:endParaRPr/>
          </a:p>
        </p:txBody>
      </p:sp>
      <p:sp>
        <p:nvSpPr>
          <p:cNvPr id="418" name="Google Shape;418;p34"/>
          <p:cNvSpPr txBox="1">
            <a:spLocks noGrp="1"/>
          </p:cNvSpPr>
          <p:nvPr>
            <p:ph type="title" idx="2"/>
          </p:nvPr>
        </p:nvSpPr>
        <p:spPr>
          <a:xfrm>
            <a:off x="2348250" y="1092500"/>
            <a:ext cx="44475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 : 5 —&gt; Median age: 21</a:t>
            </a:r>
            <a:endParaRPr/>
          </a:p>
        </p:txBody>
      </p:sp>
      <p:cxnSp>
        <p:nvCxnSpPr>
          <p:cNvPr id="419" name="Google Shape;419;p34"/>
          <p:cNvCxnSpPr/>
          <p:nvPr/>
        </p:nvCxnSpPr>
        <p:spPr>
          <a:xfrm>
            <a:off x="3804888" y="1003400"/>
            <a:ext cx="15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4"/>
          <p:cNvSpPr txBox="1">
            <a:spLocks noGrp="1"/>
          </p:cNvSpPr>
          <p:nvPr>
            <p:ph type="subTitle" idx="17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HCI - Assignment N.2</a:t>
            </a:r>
            <a:endParaRPr/>
          </a:p>
        </p:txBody>
      </p:sp>
      <p:pic>
        <p:nvPicPr>
          <p:cNvPr id="421" name="Google Shape;421;p3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25" y="1814701"/>
            <a:ext cx="2610459" cy="27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4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830" y="1814700"/>
            <a:ext cx="2260470" cy="26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054" y="1814700"/>
            <a:ext cx="3825621" cy="277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title"/>
          </p:nvPr>
        </p:nvSpPr>
        <p:spPr>
          <a:xfrm>
            <a:off x="714000" y="5654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LFP USER EVALUATION</a:t>
            </a:r>
            <a:endParaRPr/>
          </a:p>
        </p:txBody>
      </p:sp>
      <p:sp>
        <p:nvSpPr>
          <p:cNvPr id="429" name="Google Shape;429;p35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/>
          </a:p>
        </p:txBody>
      </p:sp>
      <p:cxnSp>
        <p:nvCxnSpPr>
          <p:cNvPr id="430" name="Google Shape;430;p35"/>
          <p:cNvCxnSpPr/>
          <p:nvPr/>
        </p:nvCxnSpPr>
        <p:spPr>
          <a:xfrm rot="10800000">
            <a:off x="3590400" y="1030825"/>
            <a:ext cx="196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Google Shape;431;p35"/>
          <p:cNvSpPr txBox="1">
            <a:spLocks noGrp="1"/>
          </p:cNvSpPr>
          <p:nvPr>
            <p:ph type="subTitle" idx="2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HCI - Assignment N.2</a:t>
            </a:r>
            <a:endParaRPr/>
          </a:p>
        </p:txBody>
      </p:sp>
      <p:graphicFrame>
        <p:nvGraphicFramePr>
          <p:cNvPr id="432" name="Google Shape;432;p35"/>
          <p:cNvGraphicFramePr/>
          <p:nvPr/>
        </p:nvGraphicFramePr>
        <p:xfrm>
          <a:off x="1245975" y="11141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{22E0B204-5CA8-47E5-9C1E-276BA208EEDD}</a:tableStyleId>
              </a:tblPr>
              <a:tblGrid>
                <a:gridCol w="15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TASKS</a:t>
                      </a:r>
                      <a:endParaRPr sz="1800" b="1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TEST 1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TEST 2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TEST 3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TEST 4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TEST 5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1 - Register in the App</a:t>
                      </a:r>
                      <a:endParaRPr sz="12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2 - Fill out initial questionnaire</a:t>
                      </a:r>
                      <a:endParaRPr sz="12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3 - Perform an activity (Run or Walk)</a:t>
                      </a:r>
                      <a:endParaRPr sz="12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4 - Create a Group</a:t>
                      </a:r>
                      <a:endParaRPr sz="12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3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5 - See a profile</a:t>
                      </a:r>
                      <a:endParaRPr sz="12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3" name="Google Shape;433;p35"/>
          <p:cNvSpPr txBox="1">
            <a:spLocks noGrp="1"/>
          </p:cNvSpPr>
          <p:nvPr>
            <p:ph type="subTitle" idx="4294967295"/>
          </p:nvPr>
        </p:nvSpPr>
        <p:spPr>
          <a:xfrm>
            <a:off x="722713" y="4249525"/>
            <a:ext cx="7698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Very Difficult 1-2-3-4-5 Very Easy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>
            <a:spLocks noGrp="1"/>
          </p:cNvSpPr>
          <p:nvPr>
            <p:ph type="subTitle" idx="2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 sz="1300"/>
          </a:p>
        </p:txBody>
      </p:sp>
      <p:sp>
        <p:nvSpPr>
          <p:cNvPr id="439" name="Google Shape;439;p36"/>
          <p:cNvSpPr txBox="1">
            <a:spLocks noGrp="1"/>
          </p:cNvSpPr>
          <p:nvPr>
            <p:ph type="subTitle" idx="1"/>
          </p:nvPr>
        </p:nvSpPr>
        <p:spPr>
          <a:xfrm>
            <a:off x="448200" y="1386225"/>
            <a:ext cx="5081100" cy="32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700"/>
              <a:t>Add buttons to stop, resume, pause activity and check more information</a:t>
            </a:r>
            <a:endParaRPr sz="17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700"/>
              <a:t>Change the groups display (add my groups and groups near me)</a:t>
            </a:r>
            <a:endParaRPr sz="17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700"/>
              <a:t>Add why we are asking for the user info in the initial questionnaire</a:t>
            </a:r>
            <a:endParaRPr sz="17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700"/>
              <a:t>Add a way of comparing the present activity with the last one done with a bar p.e.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Changed the info displayed in the main page</a:t>
            </a:r>
            <a:endParaRPr sz="17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40" name="Google Shape;440;p36"/>
          <p:cNvSpPr txBox="1">
            <a:spLocks noGrp="1"/>
          </p:cNvSpPr>
          <p:nvPr>
            <p:ph type="title"/>
          </p:nvPr>
        </p:nvSpPr>
        <p:spPr>
          <a:xfrm>
            <a:off x="732900" y="627225"/>
            <a:ext cx="4375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LFP- MAIN RESULTS</a:t>
            </a:r>
            <a:endParaRPr/>
          </a:p>
        </p:txBody>
      </p:sp>
      <p:sp>
        <p:nvSpPr>
          <p:cNvPr id="441" name="Google Shape;441;p36"/>
          <p:cNvSpPr txBox="1">
            <a:spLocks noGrp="1"/>
          </p:cNvSpPr>
          <p:nvPr>
            <p:ph type="subTitle" idx="3"/>
          </p:nvPr>
        </p:nvSpPr>
        <p:spPr>
          <a:xfrm>
            <a:off x="5356200" y="248000"/>
            <a:ext cx="30735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HCI - Assignment N.2</a:t>
            </a:r>
            <a:endParaRPr sz="2200"/>
          </a:p>
        </p:txBody>
      </p:sp>
      <p:pic>
        <p:nvPicPr>
          <p:cNvPr id="442" name="Google Shape;4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400" y="2585325"/>
            <a:ext cx="712600" cy="992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3" name="Google Shape;4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8650" y="682313"/>
            <a:ext cx="1681075" cy="37788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4" name="Google Shape;4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413" y="3902182"/>
            <a:ext cx="2176079" cy="55899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5" name="Google Shape;44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900" y="3699799"/>
            <a:ext cx="2922375" cy="844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46" name="Google Shape;446;p36"/>
          <p:cNvCxnSpPr/>
          <p:nvPr/>
        </p:nvCxnSpPr>
        <p:spPr>
          <a:xfrm>
            <a:off x="732888" y="1130525"/>
            <a:ext cx="15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714150" y="747475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PROTOTYPE</a:t>
            </a:r>
            <a:endParaRPr/>
          </a:p>
        </p:txBody>
      </p:sp>
      <p:sp>
        <p:nvSpPr>
          <p:cNvPr id="453" name="Google Shape;453;p37"/>
          <p:cNvSpPr txBox="1">
            <a:spLocks noGrp="1"/>
          </p:cNvSpPr>
          <p:nvPr>
            <p:ph type="title" idx="2"/>
          </p:nvPr>
        </p:nvSpPr>
        <p:spPr>
          <a:xfrm>
            <a:off x="2348250" y="1285375"/>
            <a:ext cx="44475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Evaluate the system usability</a:t>
            </a:r>
            <a:endParaRPr/>
          </a:p>
        </p:txBody>
      </p:sp>
      <p:cxnSp>
        <p:nvCxnSpPr>
          <p:cNvPr id="454" name="Google Shape;454;p37"/>
          <p:cNvCxnSpPr/>
          <p:nvPr/>
        </p:nvCxnSpPr>
        <p:spPr>
          <a:xfrm rot="10800000" flipH="1">
            <a:off x="2094150" y="1166350"/>
            <a:ext cx="5005500" cy="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37"/>
          <p:cNvSpPr txBox="1">
            <a:spLocks noGrp="1"/>
          </p:cNvSpPr>
          <p:nvPr>
            <p:ph type="subTitle" idx="17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HCI - Assignment N.2</a:t>
            </a:r>
            <a:endParaRPr/>
          </a:p>
        </p:txBody>
      </p:sp>
      <p:sp>
        <p:nvSpPr>
          <p:cNvPr id="456" name="Google Shape;456;p37"/>
          <p:cNvSpPr txBox="1">
            <a:spLocks noGrp="1"/>
          </p:cNvSpPr>
          <p:nvPr>
            <p:ph type="subTitle" idx="3"/>
          </p:nvPr>
        </p:nvSpPr>
        <p:spPr>
          <a:xfrm>
            <a:off x="1635900" y="1426750"/>
            <a:ext cx="5872200" cy="25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Tasks:</a:t>
            </a:r>
            <a:endParaRPr sz="15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Register in the app and fill the initial questionnaire</a:t>
            </a:r>
            <a:endParaRPr sz="15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Initiate a running activity and check the route in the map</a:t>
            </a:r>
            <a:endParaRPr sz="15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Create a group and create a group activity for that group</a:t>
            </a:r>
            <a:endParaRPr sz="15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Invite a person for one of your groups</a:t>
            </a:r>
            <a:endParaRPr sz="15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Check your last activities and say how many running activities you already did</a:t>
            </a:r>
            <a:endParaRPr sz="15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In the group Aveiro Runners check how many medals has Fred232.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462" name="Google Shape;462;p38"/>
          <p:cNvSpPr txBox="1">
            <a:spLocks noGrp="1"/>
          </p:cNvSpPr>
          <p:nvPr>
            <p:ph type="title"/>
          </p:nvPr>
        </p:nvSpPr>
        <p:spPr>
          <a:xfrm>
            <a:off x="590250" y="554600"/>
            <a:ext cx="79635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FUNCTIONAL PROTOTYPE - PARTICIPANT PROFILES</a:t>
            </a:r>
            <a:endParaRPr sz="2500"/>
          </a:p>
        </p:txBody>
      </p:sp>
      <p:sp>
        <p:nvSpPr>
          <p:cNvPr id="463" name="Google Shape;463;p38"/>
          <p:cNvSpPr txBox="1">
            <a:spLocks noGrp="1"/>
          </p:cNvSpPr>
          <p:nvPr>
            <p:ph type="title" idx="2"/>
          </p:nvPr>
        </p:nvSpPr>
        <p:spPr>
          <a:xfrm>
            <a:off x="2348250" y="1092500"/>
            <a:ext cx="44475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 : 6 —&gt; Median age: 21</a:t>
            </a:r>
            <a:endParaRPr/>
          </a:p>
        </p:txBody>
      </p:sp>
      <p:cxnSp>
        <p:nvCxnSpPr>
          <p:cNvPr id="464" name="Google Shape;464;p38"/>
          <p:cNvCxnSpPr/>
          <p:nvPr/>
        </p:nvCxnSpPr>
        <p:spPr>
          <a:xfrm>
            <a:off x="3804888" y="1003400"/>
            <a:ext cx="15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38"/>
          <p:cNvSpPr txBox="1">
            <a:spLocks noGrp="1"/>
          </p:cNvSpPr>
          <p:nvPr>
            <p:ph type="subTitle" idx="17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HCI - Assignment N.2</a:t>
            </a:r>
            <a:endParaRPr/>
          </a:p>
        </p:txBody>
      </p:sp>
      <p:pic>
        <p:nvPicPr>
          <p:cNvPr id="466" name="Google Shape;466;p3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88" y="1705725"/>
            <a:ext cx="2410200" cy="25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8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962" y="1656238"/>
            <a:ext cx="2157993" cy="25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8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963" y="1705725"/>
            <a:ext cx="3124449" cy="262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 txBox="1">
            <a:spLocks noGrp="1"/>
          </p:cNvSpPr>
          <p:nvPr>
            <p:ph type="title"/>
          </p:nvPr>
        </p:nvSpPr>
        <p:spPr>
          <a:xfrm>
            <a:off x="714000" y="5654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Functional Prototype User Evaluation</a:t>
            </a:r>
            <a:endParaRPr sz="2400"/>
          </a:p>
        </p:txBody>
      </p:sp>
      <p:sp>
        <p:nvSpPr>
          <p:cNvPr id="474" name="Google Shape;474;p39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/>
          </a:p>
        </p:txBody>
      </p:sp>
      <p:cxnSp>
        <p:nvCxnSpPr>
          <p:cNvPr id="475" name="Google Shape;475;p39"/>
          <p:cNvCxnSpPr/>
          <p:nvPr/>
        </p:nvCxnSpPr>
        <p:spPr>
          <a:xfrm rot="10800000">
            <a:off x="1875750" y="979250"/>
            <a:ext cx="5438400" cy="1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39"/>
          <p:cNvSpPr txBox="1">
            <a:spLocks noGrp="1"/>
          </p:cNvSpPr>
          <p:nvPr>
            <p:ph type="subTitle" idx="2"/>
          </p:nvPr>
        </p:nvSpPr>
        <p:spPr>
          <a:xfrm>
            <a:off x="6019525" y="2244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HCI - Assignment N.2</a:t>
            </a:r>
            <a:endParaRPr/>
          </a:p>
        </p:txBody>
      </p:sp>
      <p:graphicFrame>
        <p:nvGraphicFramePr>
          <p:cNvPr id="477" name="Google Shape;477;p39"/>
          <p:cNvGraphicFramePr/>
          <p:nvPr/>
        </p:nvGraphicFramePr>
        <p:xfrm>
          <a:off x="1245825" y="1032459"/>
          <a:ext cx="6652050" cy="3269095"/>
        </p:xfrm>
        <a:graphic>
          <a:graphicData uri="http://schemas.openxmlformats.org/drawingml/2006/table">
            <a:tbl>
              <a:tblPr>
                <a:noFill/>
                <a:tableStyleId>{22E0B204-5CA8-47E5-9C1E-276BA208EEDD}</a:tableStyleId>
              </a:tblPr>
              <a:tblGrid>
                <a:gridCol w="131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9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TASKS</a:t>
                      </a:r>
                      <a:endParaRPr sz="1800" b="1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TEST 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1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TEST 2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TEST 3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TEST 4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TEST 5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TEST 6</a:t>
                      </a:r>
                      <a:endParaRPr sz="18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Task 1</a:t>
                      </a:r>
                      <a:endParaRPr sz="12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Task 2</a:t>
                      </a:r>
                      <a:endParaRPr sz="12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4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Task 3</a:t>
                      </a:r>
                      <a:endParaRPr sz="12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Task 4</a:t>
                      </a:r>
                      <a:endParaRPr sz="12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Task 5</a:t>
                      </a:r>
                      <a:endParaRPr sz="12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Task 6</a:t>
                      </a:r>
                      <a:endParaRPr sz="1200" b="1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ntonio"/>
                          <a:ea typeface="Antonio"/>
                          <a:cs typeface="Antonio"/>
                          <a:sym typeface="Antonio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Antonio"/>
                        <a:ea typeface="Antonio"/>
                        <a:cs typeface="Antonio"/>
                        <a:sym typeface="Antoni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8" name="Google Shape;478;p39"/>
          <p:cNvSpPr txBox="1">
            <a:spLocks noGrp="1"/>
          </p:cNvSpPr>
          <p:nvPr>
            <p:ph type="subTitle" idx="4294967295"/>
          </p:nvPr>
        </p:nvSpPr>
        <p:spPr>
          <a:xfrm>
            <a:off x="722538" y="4243025"/>
            <a:ext cx="7698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Very Difficult 1-2-3-4-5 Very Easy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484" name="Google Shape;484;p40"/>
          <p:cNvSpPr txBox="1">
            <a:spLocks noGrp="1"/>
          </p:cNvSpPr>
          <p:nvPr>
            <p:ph type="title"/>
          </p:nvPr>
        </p:nvSpPr>
        <p:spPr>
          <a:xfrm>
            <a:off x="714150" y="5546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TASK QUESTIONNAIRE</a:t>
            </a:r>
            <a:endParaRPr/>
          </a:p>
        </p:txBody>
      </p:sp>
      <p:sp>
        <p:nvSpPr>
          <p:cNvPr id="485" name="Google Shape;485;p40"/>
          <p:cNvSpPr txBox="1">
            <a:spLocks noGrp="1"/>
          </p:cNvSpPr>
          <p:nvPr>
            <p:ph type="title" idx="2"/>
          </p:nvPr>
        </p:nvSpPr>
        <p:spPr>
          <a:xfrm>
            <a:off x="2348250" y="4012975"/>
            <a:ext cx="44475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System Usability Score(SUS): 71,2 </a:t>
            </a:r>
            <a:endParaRPr/>
          </a:p>
        </p:txBody>
      </p:sp>
      <p:cxnSp>
        <p:nvCxnSpPr>
          <p:cNvPr id="486" name="Google Shape;486;p40"/>
          <p:cNvCxnSpPr/>
          <p:nvPr/>
        </p:nvCxnSpPr>
        <p:spPr>
          <a:xfrm>
            <a:off x="3804888" y="1003400"/>
            <a:ext cx="15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40"/>
          <p:cNvSpPr txBox="1">
            <a:spLocks noGrp="1"/>
          </p:cNvSpPr>
          <p:nvPr>
            <p:ph type="subTitle" idx="17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HCI - Assignment N.2</a:t>
            </a:r>
            <a:endParaRPr/>
          </a:p>
        </p:txBody>
      </p:sp>
      <p:sp>
        <p:nvSpPr>
          <p:cNvPr id="488" name="Google Shape;488;p40"/>
          <p:cNvSpPr txBox="1"/>
          <p:nvPr/>
        </p:nvSpPr>
        <p:spPr>
          <a:xfrm>
            <a:off x="790425" y="1242475"/>
            <a:ext cx="6795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AutoNum type="arabicPeriod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 think that I would like to use this system frequently 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AutoNum type="arabicPeriod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 found the system unnecessarily complex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AutoNum type="arabicPeriod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 thought the system was easy to use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AutoNum type="arabicPeriod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 think that I would need the support of a technical person to be able to use this system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AutoNum type="arabicPeriod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 found the various functions in this system were well integrated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AutoNum type="arabicPeriod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 thought there was too much inconsistency in this system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AutoNum type="arabicPeriod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 would imagine that most people would learn to use this system very quickly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AutoNum type="arabicPeriod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 found the system very cumbersome to use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AutoNum type="arabicPeriod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 felt very confident using the system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AutoNum type="arabicPeriod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 needed to learn a lot of things before I could get going with this system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>
            <a:spLocks noGrp="1"/>
          </p:cNvSpPr>
          <p:nvPr>
            <p:ph type="subTitle" idx="2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 sz="1300"/>
          </a:p>
        </p:txBody>
      </p:sp>
      <p:sp>
        <p:nvSpPr>
          <p:cNvPr id="494" name="Google Shape;494;p41"/>
          <p:cNvSpPr txBox="1">
            <a:spLocks noGrp="1"/>
          </p:cNvSpPr>
          <p:nvPr>
            <p:ph type="title"/>
          </p:nvPr>
        </p:nvSpPr>
        <p:spPr>
          <a:xfrm>
            <a:off x="732900" y="619088"/>
            <a:ext cx="6107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FUNCTIONAL PROTOTYPE- MAIN RESULTS</a:t>
            </a:r>
            <a:endParaRPr sz="2300"/>
          </a:p>
        </p:txBody>
      </p:sp>
      <p:sp>
        <p:nvSpPr>
          <p:cNvPr id="495" name="Google Shape;495;p41"/>
          <p:cNvSpPr txBox="1">
            <a:spLocks noGrp="1"/>
          </p:cNvSpPr>
          <p:nvPr>
            <p:ph type="subTitle" idx="3"/>
          </p:nvPr>
        </p:nvSpPr>
        <p:spPr>
          <a:xfrm>
            <a:off x="5356200" y="248000"/>
            <a:ext cx="30735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HCI - Assignment N.2</a:t>
            </a:r>
            <a:endParaRPr sz="2200"/>
          </a:p>
        </p:txBody>
      </p:sp>
      <p:cxnSp>
        <p:nvCxnSpPr>
          <p:cNvPr id="496" name="Google Shape;496;p41"/>
          <p:cNvCxnSpPr/>
          <p:nvPr/>
        </p:nvCxnSpPr>
        <p:spPr>
          <a:xfrm>
            <a:off x="732888" y="1130525"/>
            <a:ext cx="15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1"/>
          <p:cNvSpPr txBox="1">
            <a:spLocks noGrp="1"/>
          </p:cNvSpPr>
          <p:nvPr>
            <p:ph type="subTitle" idx="1"/>
          </p:nvPr>
        </p:nvSpPr>
        <p:spPr>
          <a:xfrm>
            <a:off x="732900" y="951588"/>
            <a:ext cx="4375200" cy="32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Add ‘run’/’walk’ subtitles under the icons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Change the ‘run’ and ‘walk’ icon buttons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Add go back buttons in all pages without the navigation bar.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Merge the two activity bars in the initial questionnaire into one.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Add a notifications page so the user receives invites to groups and group activities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Request to join button in the groups near me</a:t>
            </a:r>
            <a:endParaRPr sz="2000"/>
          </a:p>
        </p:txBody>
      </p:sp>
      <p:pic>
        <p:nvPicPr>
          <p:cNvPr id="498" name="Google Shape;4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200" y="1699875"/>
            <a:ext cx="1109525" cy="1079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9" name="Google Shape;4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200" y="2933650"/>
            <a:ext cx="1109525" cy="10506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0" name="Google Shape;5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900" y="3816275"/>
            <a:ext cx="1824600" cy="646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1" name="Google Shape;50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5125" y="1447768"/>
            <a:ext cx="1824600" cy="27441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"/>
          <p:cNvSpPr txBox="1">
            <a:spLocks noGrp="1"/>
          </p:cNvSpPr>
          <p:nvPr>
            <p:ph type="subTitle" idx="1"/>
          </p:nvPr>
        </p:nvSpPr>
        <p:spPr>
          <a:xfrm>
            <a:off x="6679550" y="48017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507" name="Google Shape;507;p42"/>
          <p:cNvSpPr txBox="1">
            <a:spLocks noGrp="1"/>
          </p:cNvSpPr>
          <p:nvPr>
            <p:ph type="title"/>
          </p:nvPr>
        </p:nvSpPr>
        <p:spPr>
          <a:xfrm>
            <a:off x="2972750" y="413000"/>
            <a:ext cx="55332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USED FOR THE FUNCTIONAL PROTOTYPE</a:t>
            </a:r>
            <a:endParaRPr/>
          </a:p>
        </p:txBody>
      </p:sp>
      <p:sp>
        <p:nvSpPr>
          <p:cNvPr id="508" name="Google Shape;508;p42"/>
          <p:cNvSpPr txBox="1">
            <a:spLocks noGrp="1"/>
          </p:cNvSpPr>
          <p:nvPr>
            <p:ph type="title" idx="2"/>
          </p:nvPr>
        </p:nvSpPr>
        <p:spPr>
          <a:xfrm>
            <a:off x="4174921" y="1765634"/>
            <a:ext cx="17769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ANDROID STUDIO</a:t>
            </a:r>
            <a:endParaRPr sz="1500"/>
          </a:p>
        </p:txBody>
      </p:sp>
      <p:sp>
        <p:nvSpPr>
          <p:cNvPr id="509" name="Google Shape;509;p42"/>
          <p:cNvSpPr txBox="1">
            <a:spLocks noGrp="1"/>
          </p:cNvSpPr>
          <p:nvPr>
            <p:ph type="subTitle" idx="3"/>
          </p:nvPr>
        </p:nvSpPr>
        <p:spPr>
          <a:xfrm>
            <a:off x="4174929" y="2119950"/>
            <a:ext cx="35427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Java and XML to define the behaviour and look of the app.</a:t>
            </a:r>
            <a:endParaRPr/>
          </a:p>
        </p:txBody>
      </p:sp>
      <p:sp>
        <p:nvSpPr>
          <p:cNvPr id="510" name="Google Shape;510;p42"/>
          <p:cNvSpPr txBox="1">
            <a:spLocks noGrp="1"/>
          </p:cNvSpPr>
          <p:nvPr>
            <p:ph type="title" idx="4"/>
          </p:nvPr>
        </p:nvSpPr>
        <p:spPr>
          <a:xfrm>
            <a:off x="4171317" y="3016184"/>
            <a:ext cx="17769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511" name="Google Shape;511;p42"/>
          <p:cNvSpPr txBox="1">
            <a:spLocks noGrp="1"/>
          </p:cNvSpPr>
          <p:nvPr>
            <p:ph type="subTitle" idx="5"/>
          </p:nvPr>
        </p:nvSpPr>
        <p:spPr>
          <a:xfrm>
            <a:off x="4171330" y="3370500"/>
            <a:ext cx="3542700" cy="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git to control the version of the app and to have a remote copy of the project.</a:t>
            </a: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3011500" y="1765621"/>
            <a:ext cx="1074900" cy="107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/>
          <p:cNvSpPr/>
          <p:nvPr/>
        </p:nvSpPr>
        <p:spPr>
          <a:xfrm>
            <a:off x="3011496" y="3016171"/>
            <a:ext cx="1074900" cy="107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4" name="Google Shape;514;p42"/>
          <p:cNvCxnSpPr/>
          <p:nvPr/>
        </p:nvCxnSpPr>
        <p:spPr>
          <a:xfrm>
            <a:off x="3011501" y="1488025"/>
            <a:ext cx="470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2"/>
          <p:cNvSpPr txBox="1">
            <a:spLocks noGrp="1"/>
          </p:cNvSpPr>
          <p:nvPr>
            <p:ph type="subTitle" idx="1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HCI - Assignment N.2</a:t>
            </a:r>
            <a:endParaRPr/>
          </a:p>
        </p:txBody>
      </p:sp>
      <p:pic>
        <p:nvPicPr>
          <p:cNvPr id="516" name="Google Shape;5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562" y="1937553"/>
            <a:ext cx="676763" cy="73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100" y="3178775"/>
            <a:ext cx="749700" cy="7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900" y="640650"/>
            <a:ext cx="2098875" cy="38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"/>
          <p:cNvSpPr txBox="1">
            <a:spLocks noGrp="1"/>
          </p:cNvSpPr>
          <p:nvPr>
            <p:ph type="body" idx="1"/>
          </p:nvPr>
        </p:nvSpPr>
        <p:spPr>
          <a:xfrm>
            <a:off x="714000" y="3836926"/>
            <a:ext cx="7715700" cy="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DEMO</a:t>
            </a:r>
            <a:endParaRPr sz="4500"/>
          </a:p>
        </p:txBody>
      </p:sp>
      <p:sp>
        <p:nvSpPr>
          <p:cNvPr id="524" name="Google Shape;524;p43"/>
          <p:cNvSpPr txBox="1">
            <a:spLocks noGrp="1"/>
          </p:cNvSpPr>
          <p:nvPr>
            <p:ph type="subTitle" idx="2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4294967295"/>
          </p:nvPr>
        </p:nvSpPr>
        <p:spPr>
          <a:xfrm>
            <a:off x="6312325" y="161025"/>
            <a:ext cx="24102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</a:rPr>
              <a:t>HCI - Assignment N.2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>
            <a:spLocks noGrp="1"/>
          </p:cNvSpPr>
          <p:nvPr>
            <p:ph type="subTitle" idx="2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 sz="1300"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1"/>
          </p:nvPr>
        </p:nvSpPr>
        <p:spPr>
          <a:xfrm>
            <a:off x="556050" y="1452900"/>
            <a:ext cx="8031900" cy="27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chose a running/walking application focused on motivating the user because we think that the running applications that already exist are too focused on providing feedback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main difference in our application is that we can participate in group activities and activity goals that are adapted to the user.</a:t>
            </a:r>
            <a:endParaRPr sz="1800"/>
          </a:p>
        </p:txBody>
      </p:sp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714000" y="906782"/>
            <a:ext cx="38580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277" name="Google Shape;277;p26"/>
          <p:cNvCxnSpPr/>
          <p:nvPr/>
        </p:nvCxnSpPr>
        <p:spPr>
          <a:xfrm>
            <a:off x="818025" y="1372200"/>
            <a:ext cx="306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26"/>
          <p:cNvSpPr txBox="1">
            <a:spLocks noGrp="1"/>
          </p:cNvSpPr>
          <p:nvPr>
            <p:ph type="subTitle" idx="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HCI - Assignment N.2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"/>
          <p:cNvSpPr txBox="1">
            <a:spLocks noGrp="1"/>
          </p:cNvSpPr>
          <p:nvPr>
            <p:ph type="subTitle" idx="2"/>
          </p:nvPr>
        </p:nvSpPr>
        <p:spPr>
          <a:xfrm>
            <a:off x="6602625" y="4789950"/>
            <a:ext cx="18288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531" name="Google Shape;531;p44"/>
          <p:cNvSpPr txBox="1">
            <a:spLocks noGrp="1"/>
          </p:cNvSpPr>
          <p:nvPr>
            <p:ph type="subTitle" idx="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HCI - Assignment N.2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" name="Google Shape;532;p44" title="Android Emulator - Pixel_5_API_30_5554 2022-06-20 20-16-0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938" y="533950"/>
            <a:ext cx="1859389" cy="39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4" title="Android Emulator - Pixel_5_API_30_5554 2022-06-20 19-47-1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6425" y="596150"/>
            <a:ext cx="1859400" cy="39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4"/>
          <p:cNvSpPr txBox="1"/>
          <p:nvPr/>
        </p:nvSpPr>
        <p:spPr>
          <a:xfrm>
            <a:off x="176950" y="1533600"/>
            <a:ext cx="2253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Register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Fill the questionnaire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Initiate run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Check more info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4135825" y="1439250"/>
            <a:ext cx="2253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Login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Invite friend to a group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Check notifications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Check one of the last activities</a:t>
            </a:r>
            <a:endParaRPr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5"/>
          <p:cNvSpPr txBox="1">
            <a:spLocks noGrp="1"/>
          </p:cNvSpPr>
          <p:nvPr>
            <p:ph type="subTitle" idx="2"/>
          </p:nvPr>
        </p:nvSpPr>
        <p:spPr>
          <a:xfrm>
            <a:off x="6602625" y="4789950"/>
            <a:ext cx="18288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541" name="Google Shape;541;p45"/>
          <p:cNvSpPr txBox="1">
            <a:spLocks noGrp="1"/>
          </p:cNvSpPr>
          <p:nvPr>
            <p:ph type="subTitle" idx="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HCI - Assignment N.2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2" name="Google Shape;542;p45" title="Android Emulator - Pixel_5_API_30_5554 2022-06-20 20-46-0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100" y="569225"/>
            <a:ext cx="1828800" cy="4005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3" name="Google Shape;543;p45" title="Android Emulator - Pixel_5_API_30_5554 2022-06-20 21-15-41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325" y="569750"/>
            <a:ext cx="1828800" cy="39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5"/>
          <p:cNvSpPr txBox="1"/>
          <p:nvPr/>
        </p:nvSpPr>
        <p:spPr>
          <a:xfrm>
            <a:off x="460075" y="1639775"/>
            <a:ext cx="202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Request to join in a group near me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Visit a profile from a user that belongs to a group near you</a:t>
            </a:r>
            <a:endParaRPr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4364900" y="1639775"/>
            <a:ext cx="2500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Create a group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onio"/>
              <a:buChar char="●"/>
            </a:pPr>
            <a:r>
              <a:rPr lang="en">
                <a:latin typeface="Antonio"/>
                <a:ea typeface="Antonio"/>
                <a:cs typeface="Antonio"/>
                <a:sym typeface="Antonio"/>
              </a:rPr>
              <a:t>Create a activity in that group </a:t>
            </a:r>
            <a:endParaRPr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714275" y="641600"/>
            <a:ext cx="48939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552" name="Google Shape;552;p46"/>
          <p:cNvSpPr txBox="1">
            <a:spLocks noGrp="1"/>
          </p:cNvSpPr>
          <p:nvPr>
            <p:ph type="subTitle" idx="3"/>
          </p:nvPr>
        </p:nvSpPr>
        <p:spPr>
          <a:xfrm>
            <a:off x="2310111" y="1785053"/>
            <a:ext cx="30762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 THE BACKEND FEATURES FOR THE APP</a:t>
            </a:r>
            <a:endParaRPr/>
          </a:p>
        </p:txBody>
      </p:sp>
      <p:sp>
        <p:nvSpPr>
          <p:cNvPr id="553" name="Google Shape;553;p46"/>
          <p:cNvSpPr txBox="1">
            <a:spLocks noGrp="1"/>
          </p:cNvSpPr>
          <p:nvPr>
            <p:ph type="title" idx="2"/>
          </p:nvPr>
        </p:nvSpPr>
        <p:spPr>
          <a:xfrm>
            <a:off x="2310100" y="1473754"/>
            <a:ext cx="30762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554" name="Google Shape;554;p46"/>
          <p:cNvSpPr txBox="1">
            <a:spLocks noGrp="1"/>
          </p:cNvSpPr>
          <p:nvPr>
            <p:ph type="title" idx="4"/>
          </p:nvPr>
        </p:nvSpPr>
        <p:spPr>
          <a:xfrm>
            <a:off x="2310100" y="2462656"/>
            <a:ext cx="30762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 DESIGN </a:t>
            </a:r>
            <a:endParaRPr/>
          </a:p>
        </p:txBody>
      </p:sp>
      <p:sp>
        <p:nvSpPr>
          <p:cNvPr id="555" name="Google Shape;555;p46"/>
          <p:cNvSpPr txBox="1">
            <a:spLocks noGrp="1"/>
          </p:cNvSpPr>
          <p:nvPr>
            <p:ph type="subTitle" idx="5"/>
          </p:nvPr>
        </p:nvSpPr>
        <p:spPr>
          <a:xfrm>
            <a:off x="2310111" y="2773899"/>
            <a:ext cx="30762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EVEN MORE THE APP DESIGN BECAUSE THERE’S ALWAYS SOMETHING TO CHANGE.</a:t>
            </a:r>
            <a:endParaRPr/>
          </a:p>
        </p:txBody>
      </p:sp>
      <p:sp>
        <p:nvSpPr>
          <p:cNvPr id="556" name="Google Shape;556;p46"/>
          <p:cNvSpPr txBox="1">
            <a:spLocks noGrp="1"/>
          </p:cNvSpPr>
          <p:nvPr>
            <p:ph type="title" idx="6"/>
          </p:nvPr>
        </p:nvSpPr>
        <p:spPr>
          <a:xfrm>
            <a:off x="2310100" y="3463131"/>
            <a:ext cx="3076200" cy="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557" name="Google Shape;557;p46"/>
          <p:cNvSpPr txBox="1">
            <a:spLocks noGrp="1"/>
          </p:cNvSpPr>
          <p:nvPr>
            <p:ph type="subTitle" idx="7"/>
          </p:nvPr>
        </p:nvSpPr>
        <p:spPr>
          <a:xfrm>
            <a:off x="2310111" y="3774371"/>
            <a:ext cx="3076200" cy="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NOW IS THE TIME.</a:t>
            </a:r>
            <a:endParaRPr/>
          </a:p>
        </p:txBody>
      </p:sp>
      <p:sp>
        <p:nvSpPr>
          <p:cNvPr id="558" name="Google Shape;558;p46"/>
          <p:cNvSpPr/>
          <p:nvPr/>
        </p:nvSpPr>
        <p:spPr>
          <a:xfrm>
            <a:off x="1313291" y="1470123"/>
            <a:ext cx="749700" cy="7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6"/>
          <p:cNvSpPr/>
          <p:nvPr/>
        </p:nvSpPr>
        <p:spPr>
          <a:xfrm>
            <a:off x="1313291" y="2460048"/>
            <a:ext cx="749700" cy="7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1313291" y="3463123"/>
            <a:ext cx="749700" cy="7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46"/>
          <p:cNvCxnSpPr/>
          <p:nvPr/>
        </p:nvCxnSpPr>
        <p:spPr>
          <a:xfrm>
            <a:off x="714000" y="1183225"/>
            <a:ext cx="298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46"/>
          <p:cNvSpPr txBox="1">
            <a:spLocks noGrp="1"/>
          </p:cNvSpPr>
          <p:nvPr>
            <p:ph type="subTitle" idx="8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HCI - Assignment N.2</a:t>
            </a:r>
            <a:endParaRPr/>
          </a:p>
        </p:txBody>
      </p:sp>
      <p:grpSp>
        <p:nvGrpSpPr>
          <p:cNvPr id="563" name="Google Shape;563;p46"/>
          <p:cNvGrpSpPr/>
          <p:nvPr/>
        </p:nvGrpSpPr>
        <p:grpSpPr>
          <a:xfrm>
            <a:off x="1439687" y="2592344"/>
            <a:ext cx="496936" cy="498260"/>
            <a:chOff x="-48630025" y="3199700"/>
            <a:chExt cx="300100" cy="300900"/>
          </a:xfrm>
        </p:grpSpPr>
        <p:sp>
          <p:nvSpPr>
            <p:cNvPr id="564" name="Google Shape;564;p46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46"/>
          <p:cNvGrpSpPr/>
          <p:nvPr/>
        </p:nvGrpSpPr>
        <p:grpSpPr>
          <a:xfrm>
            <a:off x="1439681" y="3599023"/>
            <a:ext cx="496954" cy="496954"/>
            <a:chOff x="899850" y="4992125"/>
            <a:chExt cx="481825" cy="481825"/>
          </a:xfrm>
        </p:grpSpPr>
        <p:sp>
          <p:nvSpPr>
            <p:cNvPr id="568" name="Google Shape;568;p46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71" name="Google Shape;5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501" y="762750"/>
            <a:ext cx="2623200" cy="36201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46"/>
          <p:cNvGrpSpPr/>
          <p:nvPr/>
        </p:nvGrpSpPr>
        <p:grpSpPr>
          <a:xfrm>
            <a:off x="1439670" y="1603580"/>
            <a:ext cx="496958" cy="495671"/>
            <a:chOff x="-48629225" y="3938500"/>
            <a:chExt cx="299300" cy="298525"/>
          </a:xfrm>
        </p:grpSpPr>
        <p:sp>
          <p:nvSpPr>
            <p:cNvPr id="573" name="Google Shape;573;p46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284" name="Google Shape;284;p27"/>
          <p:cNvSpPr txBox="1">
            <a:spLocks noGrp="1"/>
          </p:cNvSpPr>
          <p:nvPr>
            <p:ph type="title"/>
          </p:nvPr>
        </p:nvSpPr>
        <p:spPr>
          <a:xfrm>
            <a:off x="714275" y="6416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OBJECTIVES</a:t>
            </a:r>
            <a:endParaRPr dirty="0"/>
          </a:p>
        </p:txBody>
      </p:sp>
      <p:sp>
        <p:nvSpPr>
          <p:cNvPr id="285" name="Google Shape;285;p27"/>
          <p:cNvSpPr txBox="1">
            <a:spLocks noGrp="1"/>
          </p:cNvSpPr>
          <p:nvPr>
            <p:ph type="title" idx="2"/>
          </p:nvPr>
        </p:nvSpPr>
        <p:spPr>
          <a:xfrm>
            <a:off x="2157700" y="1486925"/>
            <a:ext cx="44475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WHAT ARE THE EXPECTED OUTCOMES?</a:t>
            </a:r>
            <a:endParaRPr sz="1600" dirty="0"/>
          </a:p>
        </p:txBody>
      </p:sp>
      <p:sp>
        <p:nvSpPr>
          <p:cNvPr id="286" name="Google Shape;286;p27"/>
          <p:cNvSpPr txBox="1">
            <a:spLocks noGrp="1"/>
          </p:cNvSpPr>
          <p:nvPr>
            <p:ph type="subTitle" idx="3"/>
          </p:nvPr>
        </p:nvSpPr>
        <p:spPr>
          <a:xfrm>
            <a:off x="2157700" y="1877050"/>
            <a:ext cx="4447500" cy="8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Make a more user friendly running app.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User’s can create and participate in group activities.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app motivates user’s through medals and feedback.</a:t>
            </a:r>
            <a:endParaRPr sz="1600"/>
          </a:p>
        </p:txBody>
      </p:sp>
      <p:sp>
        <p:nvSpPr>
          <p:cNvPr id="287" name="Google Shape;287;p27"/>
          <p:cNvSpPr/>
          <p:nvPr/>
        </p:nvSpPr>
        <p:spPr>
          <a:xfrm>
            <a:off x="1247400" y="1486549"/>
            <a:ext cx="749700" cy="7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27"/>
          <p:cNvCxnSpPr/>
          <p:nvPr/>
        </p:nvCxnSpPr>
        <p:spPr>
          <a:xfrm>
            <a:off x="3804750" y="1183225"/>
            <a:ext cx="153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27"/>
          <p:cNvSpPr txBox="1">
            <a:spLocks noGrp="1"/>
          </p:cNvSpPr>
          <p:nvPr>
            <p:ph type="subTitle" idx="17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HCI - Assignment N.2</a:t>
            </a:r>
            <a:endParaRPr/>
          </a:p>
        </p:txBody>
      </p:sp>
      <p:sp>
        <p:nvSpPr>
          <p:cNvPr id="290" name="Google Shape;290;p27"/>
          <p:cNvSpPr txBox="1">
            <a:spLocks noGrp="1"/>
          </p:cNvSpPr>
          <p:nvPr>
            <p:ph type="title" idx="2"/>
          </p:nvPr>
        </p:nvSpPr>
        <p:spPr>
          <a:xfrm>
            <a:off x="2538800" y="2918850"/>
            <a:ext cx="44475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BENEFITS?</a:t>
            </a:r>
            <a:endParaRPr/>
          </a:p>
        </p:txBody>
      </p:sp>
      <p:sp>
        <p:nvSpPr>
          <p:cNvPr id="291" name="Google Shape;291;p27"/>
          <p:cNvSpPr txBox="1">
            <a:spLocks noGrp="1"/>
          </p:cNvSpPr>
          <p:nvPr>
            <p:ph type="subTitle" idx="3"/>
          </p:nvPr>
        </p:nvSpPr>
        <p:spPr>
          <a:xfrm>
            <a:off x="2538800" y="3226650"/>
            <a:ext cx="4447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Promote group activities and socializing while exercising. </a:t>
            </a:r>
            <a:endParaRPr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Make exercise more accessible and more captivating.</a:t>
            </a:r>
            <a:endParaRPr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7143475" y="2918849"/>
            <a:ext cx="749700" cy="7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7"/>
          <p:cNvGrpSpPr/>
          <p:nvPr/>
        </p:nvGrpSpPr>
        <p:grpSpPr>
          <a:xfrm>
            <a:off x="1329059" y="1567456"/>
            <a:ext cx="586387" cy="587883"/>
            <a:chOff x="-1591550" y="3597475"/>
            <a:chExt cx="293825" cy="294575"/>
          </a:xfrm>
        </p:grpSpPr>
        <p:sp>
          <p:nvSpPr>
            <p:cNvPr id="294" name="Google Shape;294;p27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27"/>
          <p:cNvGrpSpPr/>
          <p:nvPr/>
        </p:nvGrpSpPr>
        <p:grpSpPr>
          <a:xfrm>
            <a:off x="7301773" y="3069305"/>
            <a:ext cx="433113" cy="448791"/>
            <a:chOff x="3357325" y="2093500"/>
            <a:chExt cx="311525" cy="322825"/>
          </a:xfrm>
        </p:grpSpPr>
        <p:sp>
          <p:nvSpPr>
            <p:cNvPr id="298" name="Google Shape;298;p27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>
            <a:spLocks noGrp="1"/>
          </p:cNvSpPr>
          <p:nvPr>
            <p:ph type="subTitle" idx="2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Adapted Running App</a:t>
            </a:r>
            <a:endParaRPr sz="1300"/>
          </a:p>
        </p:txBody>
      </p:sp>
      <p:sp>
        <p:nvSpPr>
          <p:cNvPr id="306" name="Google Shape;306;p28"/>
          <p:cNvSpPr txBox="1">
            <a:spLocks noGrp="1"/>
          </p:cNvSpPr>
          <p:nvPr>
            <p:ph type="subTitle" idx="1"/>
          </p:nvPr>
        </p:nvSpPr>
        <p:spPr>
          <a:xfrm>
            <a:off x="714000" y="1478900"/>
            <a:ext cx="6930600" cy="27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used User-Centered Requirement approach to create our application by creating Personas and Scenarios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created created two prototypes and tested them with real users in order to improve our application.</a:t>
            </a:r>
            <a:endParaRPr sz="1800"/>
          </a:p>
        </p:txBody>
      </p:sp>
      <p:sp>
        <p:nvSpPr>
          <p:cNvPr id="307" name="Google Shape;307;p28"/>
          <p:cNvSpPr txBox="1">
            <a:spLocks noGrp="1"/>
          </p:cNvSpPr>
          <p:nvPr>
            <p:ph type="title"/>
          </p:nvPr>
        </p:nvSpPr>
        <p:spPr>
          <a:xfrm>
            <a:off x="714000" y="906782"/>
            <a:ext cx="38580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cxnSp>
        <p:nvCxnSpPr>
          <p:cNvPr id="308" name="Google Shape;308;p28"/>
          <p:cNvCxnSpPr/>
          <p:nvPr/>
        </p:nvCxnSpPr>
        <p:spPr>
          <a:xfrm>
            <a:off x="818025" y="1372200"/>
            <a:ext cx="306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28"/>
          <p:cNvSpPr txBox="1">
            <a:spLocks noGrp="1"/>
          </p:cNvSpPr>
          <p:nvPr>
            <p:ph type="subTitle" idx="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A ALTERA A DISPOSIÇÃO</a:t>
            </a:r>
            <a:endParaRPr sz="22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>
            <a:spLocks noGrp="1"/>
          </p:cNvSpPr>
          <p:nvPr>
            <p:ph type="subTitle" idx="3"/>
          </p:nvPr>
        </p:nvSpPr>
        <p:spPr>
          <a:xfrm>
            <a:off x="1506625" y="2271472"/>
            <a:ext cx="21831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/>
              <a:t>FEMALE, 72, RETIRED</a:t>
            </a:r>
            <a:endParaRPr sz="1600" b="1"/>
          </a:p>
        </p:txBody>
      </p:sp>
      <p:sp>
        <p:nvSpPr>
          <p:cNvPr id="315" name="Google Shape;315;p29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714275" y="5418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title" idx="2"/>
          </p:nvPr>
        </p:nvSpPr>
        <p:spPr>
          <a:xfrm>
            <a:off x="1506625" y="1887814"/>
            <a:ext cx="21831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 ADRIANA</a:t>
            </a:r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title" idx="4"/>
          </p:nvPr>
        </p:nvSpPr>
        <p:spPr>
          <a:xfrm>
            <a:off x="5530175" y="1887814"/>
            <a:ext cx="21831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JOSÉ FONTES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5"/>
          </p:nvPr>
        </p:nvSpPr>
        <p:spPr>
          <a:xfrm>
            <a:off x="685800" y="2667000"/>
            <a:ext cx="3733800" cy="16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Has two daughters.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Former women’s hairdresser.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Walks everyday, checks heart rate and calories but thinks that her usual application is hard to use.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Since she was used to not be alone she would like to some company for her walks.</a:t>
            </a:r>
            <a:endParaRPr sz="1500"/>
          </a:p>
        </p:txBody>
      </p:sp>
      <p:sp>
        <p:nvSpPr>
          <p:cNvPr id="320" name="Google Shape;320;p29"/>
          <p:cNvSpPr/>
          <p:nvPr/>
        </p:nvSpPr>
        <p:spPr>
          <a:xfrm>
            <a:off x="2223325" y="1054925"/>
            <a:ext cx="749700" cy="7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6246875" y="1054925"/>
            <a:ext cx="749700" cy="7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" name="Google Shape;322;p29"/>
          <p:cNvCxnSpPr/>
          <p:nvPr/>
        </p:nvCxnSpPr>
        <p:spPr>
          <a:xfrm>
            <a:off x="1459050" y="990600"/>
            <a:ext cx="622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9"/>
          <p:cNvSpPr txBox="1">
            <a:spLocks noGrp="1"/>
          </p:cNvSpPr>
          <p:nvPr>
            <p:ph type="subTitle" idx="8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HCI - Assignment N.2</a:t>
            </a:r>
            <a:endParaRPr/>
          </a:p>
        </p:txBody>
      </p:sp>
      <p:grpSp>
        <p:nvGrpSpPr>
          <p:cNvPr id="324" name="Google Shape;324;p29"/>
          <p:cNvGrpSpPr/>
          <p:nvPr/>
        </p:nvGrpSpPr>
        <p:grpSpPr>
          <a:xfrm>
            <a:off x="2343743" y="1179909"/>
            <a:ext cx="508862" cy="499753"/>
            <a:chOff x="-53224225" y="3976300"/>
            <a:chExt cx="279625" cy="319025"/>
          </a:xfrm>
        </p:grpSpPr>
        <p:sp>
          <p:nvSpPr>
            <p:cNvPr id="325" name="Google Shape;325;p29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6366562" y="1158149"/>
            <a:ext cx="510316" cy="543257"/>
            <a:chOff x="-57940525" y="3590375"/>
            <a:chExt cx="279625" cy="319000"/>
          </a:xfrm>
        </p:grpSpPr>
        <p:sp>
          <p:nvSpPr>
            <p:cNvPr id="333" name="Google Shape;333;p29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29"/>
          <p:cNvSpPr txBox="1">
            <a:spLocks noGrp="1"/>
          </p:cNvSpPr>
          <p:nvPr>
            <p:ph type="subTitle" idx="3"/>
          </p:nvPr>
        </p:nvSpPr>
        <p:spPr>
          <a:xfrm>
            <a:off x="5530163" y="2247622"/>
            <a:ext cx="21831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MALE, 29, SHOPKEEPER</a:t>
            </a:r>
            <a:endParaRPr sz="1600" b="1"/>
          </a:p>
        </p:txBody>
      </p:sp>
      <p:sp>
        <p:nvSpPr>
          <p:cNvPr id="339" name="Google Shape;339;p29"/>
          <p:cNvSpPr txBox="1">
            <a:spLocks noGrp="1"/>
          </p:cNvSpPr>
          <p:nvPr>
            <p:ph type="subTitle" idx="5"/>
          </p:nvPr>
        </p:nvSpPr>
        <p:spPr>
          <a:xfrm>
            <a:off x="4648200" y="2667000"/>
            <a:ext cx="3810000" cy="16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Lives with his wife and son.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Trains everyday for marathons.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Amateur runner that checks detailed aspects of the run and compares with previous results.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345" name="Google Shape;345;p30"/>
          <p:cNvSpPr txBox="1">
            <a:spLocks noGrp="1"/>
          </p:cNvSpPr>
          <p:nvPr>
            <p:ph type="title"/>
          </p:nvPr>
        </p:nvSpPr>
        <p:spPr>
          <a:xfrm>
            <a:off x="714275" y="5418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SCENARIOS</a:t>
            </a:r>
            <a:endParaRPr/>
          </a:p>
        </p:txBody>
      </p:sp>
      <p:sp>
        <p:nvSpPr>
          <p:cNvPr id="346" name="Google Shape;346;p30"/>
          <p:cNvSpPr txBox="1">
            <a:spLocks noGrp="1"/>
          </p:cNvSpPr>
          <p:nvPr>
            <p:ph type="title" idx="2"/>
          </p:nvPr>
        </p:nvSpPr>
        <p:spPr>
          <a:xfrm>
            <a:off x="773250" y="1125814"/>
            <a:ext cx="21831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</a:t>
            </a:r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subTitle" idx="5"/>
          </p:nvPr>
        </p:nvSpPr>
        <p:spPr>
          <a:xfrm>
            <a:off x="731275" y="1478625"/>
            <a:ext cx="7698600" cy="12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Maria Adriana decides to go for a walk and activates the system when she leaves her house. Later, she meets another woman that was also going for a walk and they make a ‘group’ so next time they can walk together.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Maria Adriana stops walking she proceeds to deactivate the system and checks the information about her walk.</a:t>
            </a:r>
            <a:endParaRPr sz="1500"/>
          </a:p>
        </p:txBody>
      </p:sp>
      <p:cxnSp>
        <p:nvCxnSpPr>
          <p:cNvPr id="348" name="Google Shape;348;p30"/>
          <p:cNvCxnSpPr/>
          <p:nvPr/>
        </p:nvCxnSpPr>
        <p:spPr>
          <a:xfrm>
            <a:off x="773250" y="990600"/>
            <a:ext cx="622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Google Shape;349;p30"/>
          <p:cNvSpPr txBox="1">
            <a:spLocks noGrp="1"/>
          </p:cNvSpPr>
          <p:nvPr>
            <p:ph type="subTitle" idx="8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HCI - Assignment N.2</a:t>
            </a:r>
            <a:endParaRPr/>
          </a:p>
        </p:txBody>
      </p:sp>
      <p:sp>
        <p:nvSpPr>
          <p:cNvPr id="350" name="Google Shape;350;p30"/>
          <p:cNvSpPr txBox="1">
            <a:spLocks noGrp="1"/>
          </p:cNvSpPr>
          <p:nvPr>
            <p:ph type="title" idx="2"/>
          </p:nvPr>
        </p:nvSpPr>
        <p:spPr>
          <a:xfrm>
            <a:off x="756250" y="2849314"/>
            <a:ext cx="21831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</a:t>
            </a:r>
            <a:endParaRPr/>
          </a:p>
        </p:txBody>
      </p:sp>
      <p:sp>
        <p:nvSpPr>
          <p:cNvPr id="351" name="Google Shape;351;p30"/>
          <p:cNvSpPr txBox="1">
            <a:spLocks noGrp="1"/>
          </p:cNvSpPr>
          <p:nvPr>
            <p:ph type="subTitle" idx="5"/>
          </p:nvPr>
        </p:nvSpPr>
        <p:spPr>
          <a:xfrm>
            <a:off x="714275" y="3202125"/>
            <a:ext cx="7698600" cy="12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José Fontes decides to go for a run and activates the system when he starts running.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While he is running he decides to check the kms he already did.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When he stops running he proceeds to deactivate the system and checks the information about his run and if he won a medal.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714000" y="641600"/>
            <a:ext cx="77157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User Adapted Running App</a:t>
            </a:r>
            <a:endParaRPr/>
          </a:p>
        </p:txBody>
      </p:sp>
      <p:cxnSp>
        <p:nvCxnSpPr>
          <p:cNvPr id="358" name="Google Shape;358;p31"/>
          <p:cNvCxnSpPr/>
          <p:nvPr/>
        </p:nvCxnSpPr>
        <p:spPr>
          <a:xfrm>
            <a:off x="3546300" y="1183225"/>
            <a:ext cx="20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31"/>
          <p:cNvSpPr txBox="1">
            <a:spLocks noGrp="1"/>
          </p:cNvSpPr>
          <p:nvPr>
            <p:ph type="subTitle" idx="2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HCI - Assignment N.2</a:t>
            </a:r>
            <a:endParaRPr/>
          </a:p>
        </p:txBody>
      </p:sp>
      <p:sp>
        <p:nvSpPr>
          <p:cNvPr id="360" name="Google Shape;360;p31"/>
          <p:cNvSpPr txBox="1"/>
          <p:nvPr/>
        </p:nvSpPr>
        <p:spPr>
          <a:xfrm>
            <a:off x="5597700" y="1915275"/>
            <a:ext cx="2832000" cy="18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Initiate the application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Choose between run/walk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Press start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Press more info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Press end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Press profile and check medals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5863324" y="1403383"/>
            <a:ext cx="2346300" cy="3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SCENARIO 2</a:t>
            </a:r>
            <a:endParaRPr sz="1800" b="1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714000" y="1915275"/>
            <a:ext cx="28320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Initiate the application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Choose between run/walk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Press start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Press pause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Create group and invite friend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Press resume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io"/>
              <a:buAutoNum type="arabicPeriod"/>
            </a:pPr>
            <a:r>
              <a:rPr lang="en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Press end activity and check feedback</a:t>
            </a:r>
            <a:endParaRPr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951110" y="1403383"/>
            <a:ext cx="2346300" cy="3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Chakra Petch"/>
                <a:ea typeface="Chakra Petch"/>
                <a:cs typeface="Chakra Petch"/>
                <a:sym typeface="Chakra Petch"/>
              </a:rPr>
              <a:t>SCENARIO 1</a:t>
            </a:r>
            <a:endParaRPr sz="1800" b="1">
              <a:solidFill>
                <a:schemeClr val="lt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4259657" y="1284583"/>
            <a:ext cx="625800" cy="62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5" name="Google Shape;365;p31"/>
          <p:cNvCxnSpPr>
            <a:stCxn id="363" idx="3"/>
            <a:endCxn id="364" idx="1"/>
          </p:cNvCxnSpPr>
          <p:nvPr/>
        </p:nvCxnSpPr>
        <p:spPr>
          <a:xfrm>
            <a:off x="3297410" y="1597483"/>
            <a:ext cx="9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31"/>
          <p:cNvCxnSpPr>
            <a:stCxn id="361" idx="1"/>
            <a:endCxn id="364" idx="3"/>
          </p:cNvCxnSpPr>
          <p:nvPr/>
        </p:nvCxnSpPr>
        <p:spPr>
          <a:xfrm rot="10800000">
            <a:off x="4885324" y="1597483"/>
            <a:ext cx="97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7" name="Google Shape;367;p31"/>
          <p:cNvGrpSpPr/>
          <p:nvPr/>
        </p:nvGrpSpPr>
        <p:grpSpPr>
          <a:xfrm>
            <a:off x="4346365" y="1363934"/>
            <a:ext cx="452087" cy="467081"/>
            <a:chOff x="3907325" y="2620775"/>
            <a:chExt cx="395250" cy="481825"/>
          </a:xfrm>
        </p:grpSpPr>
        <p:sp>
          <p:nvSpPr>
            <p:cNvPr id="368" name="Google Shape;368;p3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72" name="Google Shape;3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68" y="3984175"/>
            <a:ext cx="7777065" cy="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64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2896550" y="641600"/>
            <a:ext cx="55332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title" idx="2"/>
          </p:nvPr>
        </p:nvSpPr>
        <p:spPr>
          <a:xfrm>
            <a:off x="3805871" y="1243109"/>
            <a:ext cx="17769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FUNCTIONAL</a:t>
            </a:r>
            <a:endParaRPr sz="1400"/>
          </a:p>
        </p:txBody>
      </p:sp>
      <p:sp>
        <p:nvSpPr>
          <p:cNvPr id="380" name="Google Shape;380;p32"/>
          <p:cNvSpPr txBox="1">
            <a:spLocks noGrp="1"/>
          </p:cNvSpPr>
          <p:nvPr>
            <p:ph type="subTitle" idx="3"/>
          </p:nvPr>
        </p:nvSpPr>
        <p:spPr>
          <a:xfrm>
            <a:off x="3717350" y="1519700"/>
            <a:ext cx="47061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Record, analyse and give feedback about the user’s exercise. </a:t>
            </a:r>
            <a:endParaRPr/>
          </a:p>
        </p:txBody>
      </p:sp>
      <p:sp>
        <p:nvSpPr>
          <p:cNvPr id="381" name="Google Shape;381;p32"/>
          <p:cNvSpPr txBox="1">
            <a:spLocks noGrp="1"/>
          </p:cNvSpPr>
          <p:nvPr>
            <p:ph type="title" idx="4"/>
          </p:nvPr>
        </p:nvSpPr>
        <p:spPr>
          <a:xfrm>
            <a:off x="3805867" y="3287259"/>
            <a:ext cx="1776900" cy="3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NON-FUNCTIONAL</a:t>
            </a:r>
            <a:endParaRPr sz="1600"/>
          </a:p>
        </p:txBody>
      </p:sp>
      <p:sp>
        <p:nvSpPr>
          <p:cNvPr id="382" name="Google Shape;382;p32"/>
          <p:cNvSpPr txBox="1">
            <a:spLocks noGrp="1"/>
          </p:cNvSpPr>
          <p:nvPr>
            <p:ph type="subTitle" idx="5"/>
          </p:nvPr>
        </p:nvSpPr>
        <p:spPr>
          <a:xfrm>
            <a:off x="3717350" y="3640050"/>
            <a:ext cx="4623900" cy="17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Easy to learn.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Simple interface.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 should load fast.</a:t>
            </a:r>
            <a:endParaRPr/>
          </a:p>
        </p:txBody>
      </p:sp>
      <p:sp>
        <p:nvSpPr>
          <p:cNvPr id="383" name="Google Shape;383;p32"/>
          <p:cNvSpPr/>
          <p:nvPr/>
        </p:nvSpPr>
        <p:spPr>
          <a:xfrm>
            <a:off x="2967650" y="1243109"/>
            <a:ext cx="749700" cy="7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2"/>
          <p:cNvSpPr/>
          <p:nvPr/>
        </p:nvSpPr>
        <p:spPr>
          <a:xfrm>
            <a:off x="2967660" y="3442409"/>
            <a:ext cx="749700" cy="7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5" name="Google Shape;385;p32"/>
          <p:cNvCxnSpPr/>
          <p:nvPr/>
        </p:nvCxnSpPr>
        <p:spPr>
          <a:xfrm>
            <a:off x="2935301" y="1183225"/>
            <a:ext cx="470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32"/>
          <p:cNvSpPr txBox="1">
            <a:spLocks noGrp="1"/>
          </p:cNvSpPr>
          <p:nvPr>
            <p:ph type="subTitle" idx="13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HCI - Assignment N.2</a:t>
            </a:r>
            <a:endParaRPr/>
          </a:p>
        </p:txBody>
      </p:sp>
      <p:sp>
        <p:nvSpPr>
          <p:cNvPr id="387" name="Google Shape;387;p32"/>
          <p:cNvSpPr/>
          <p:nvPr/>
        </p:nvSpPr>
        <p:spPr>
          <a:xfrm>
            <a:off x="3118052" y="1354896"/>
            <a:ext cx="448896" cy="52611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32"/>
          <p:cNvGrpSpPr/>
          <p:nvPr/>
        </p:nvGrpSpPr>
        <p:grpSpPr>
          <a:xfrm>
            <a:off x="3118059" y="3592842"/>
            <a:ext cx="448890" cy="448820"/>
            <a:chOff x="2685825" y="840375"/>
            <a:chExt cx="481900" cy="481825"/>
          </a:xfrm>
        </p:grpSpPr>
        <p:sp>
          <p:nvSpPr>
            <p:cNvPr id="389" name="Google Shape;389;p32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91" name="Google Shape;3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00" y="762750"/>
            <a:ext cx="1978025" cy="362668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 txBox="1">
            <a:spLocks noGrp="1"/>
          </p:cNvSpPr>
          <p:nvPr>
            <p:ph type="subTitle" idx="3"/>
          </p:nvPr>
        </p:nvSpPr>
        <p:spPr>
          <a:xfrm>
            <a:off x="3717350" y="1881000"/>
            <a:ext cx="23022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GPS connection.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Bluetooth connection to the fitness tracker.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 time tracking.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Profile.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2"/>
          <p:cNvSpPr txBox="1">
            <a:spLocks noGrp="1"/>
          </p:cNvSpPr>
          <p:nvPr>
            <p:ph type="subTitle" idx="3"/>
          </p:nvPr>
        </p:nvSpPr>
        <p:spPr>
          <a:xfrm>
            <a:off x="6019550" y="1877850"/>
            <a:ext cx="22137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Groups.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Registration and Login.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/>
          <p:nvPr/>
        </p:nvSpPr>
        <p:spPr>
          <a:xfrm>
            <a:off x="665175" y="817350"/>
            <a:ext cx="4108500" cy="6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/>
          </p:nvPr>
        </p:nvSpPr>
        <p:spPr>
          <a:xfrm>
            <a:off x="768375" y="845100"/>
            <a:ext cx="7822200" cy="6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</a:rPr>
              <a:t>LOW FIDELITY </a:t>
            </a:r>
            <a:r>
              <a:rPr lang="en" sz="4600"/>
              <a:t>PROTOTYPE</a:t>
            </a:r>
            <a:endParaRPr sz="4600"/>
          </a:p>
        </p:txBody>
      </p:sp>
      <p:sp>
        <p:nvSpPr>
          <p:cNvPr id="400" name="Google Shape;400;p33"/>
          <p:cNvSpPr txBox="1">
            <a:spLocks noGrp="1"/>
          </p:cNvSpPr>
          <p:nvPr>
            <p:ph type="subTitle" idx="1"/>
          </p:nvPr>
        </p:nvSpPr>
        <p:spPr>
          <a:xfrm>
            <a:off x="6605125" y="4789950"/>
            <a:ext cx="1824600" cy="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User Adapted Running App</a:t>
            </a:r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ubTitle" idx="2"/>
          </p:nvPr>
        </p:nvSpPr>
        <p:spPr>
          <a:xfrm>
            <a:off x="6019550" y="248000"/>
            <a:ext cx="2410200" cy="2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HCI - Assignment N.2</a:t>
            </a:r>
            <a:endParaRPr/>
          </a:p>
        </p:txBody>
      </p:sp>
      <p:pic>
        <p:nvPicPr>
          <p:cNvPr id="402" name="Google Shape;4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175" y="1609313"/>
            <a:ext cx="1015857" cy="203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368" y="1609313"/>
            <a:ext cx="1015857" cy="203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01" y="1609313"/>
            <a:ext cx="1015857" cy="203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9981" y="1609313"/>
            <a:ext cx="1015857" cy="203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4562" y="1609313"/>
            <a:ext cx="1015857" cy="203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2743" y="1609313"/>
            <a:ext cx="1015857" cy="203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01788" y="1609313"/>
            <a:ext cx="1015857" cy="203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3594" y="1609313"/>
            <a:ext cx="1015857" cy="203681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3"/>
          <p:cNvSpPr txBox="1">
            <a:spLocks noGrp="1"/>
          </p:cNvSpPr>
          <p:nvPr>
            <p:ph type="subTitle" idx="4294967295"/>
          </p:nvPr>
        </p:nvSpPr>
        <p:spPr>
          <a:xfrm>
            <a:off x="4618175" y="3950400"/>
            <a:ext cx="38115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We implemented a Digitally Drawn Paper Prototype</a:t>
            </a:r>
            <a:endParaRPr sz="1500"/>
          </a:p>
        </p:txBody>
      </p:sp>
      <p:sp>
        <p:nvSpPr>
          <p:cNvPr id="411" name="Google Shape;411;p33"/>
          <p:cNvSpPr txBox="1"/>
          <p:nvPr/>
        </p:nvSpPr>
        <p:spPr>
          <a:xfrm>
            <a:off x="768375" y="3950400"/>
            <a:ext cx="6795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ntonio"/>
                <a:ea typeface="Antonio"/>
                <a:cs typeface="Antonio"/>
                <a:sym typeface="Antonio"/>
              </a:rPr>
              <a:t>Goal </a:t>
            </a:r>
            <a:r>
              <a:rPr lang="en" sz="1500">
                <a:latin typeface="Antonio"/>
                <a:ea typeface="Antonio"/>
                <a:cs typeface="Antonio"/>
                <a:sym typeface="Antonio"/>
              </a:rPr>
              <a:t>: Evaluate the system usability</a:t>
            </a:r>
            <a:endParaRPr sz="1500"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w Anesthesia Works Breakthrough by Slidesgo">
  <a:themeElements>
    <a:clrScheme name="Simple Light">
      <a:dk1>
        <a:srgbClr val="000000"/>
      </a:dk1>
      <a:lt1>
        <a:srgbClr val="FFFFFF"/>
      </a:lt1>
      <a:dk2>
        <a:srgbClr val="EAEAE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1360</Words>
  <Application>Microsoft Office PowerPoint</Application>
  <PresentationFormat>Apresentação no Ecrã (16:9)</PresentationFormat>
  <Paragraphs>277</Paragraphs>
  <Slides>22</Slides>
  <Notes>22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8" baseType="lpstr">
      <vt:lpstr>Chakra Petch</vt:lpstr>
      <vt:lpstr>Roboto Condensed Light</vt:lpstr>
      <vt:lpstr>Dosis</vt:lpstr>
      <vt:lpstr>Antonio</vt:lpstr>
      <vt:lpstr>Arial</vt:lpstr>
      <vt:lpstr>How Anesthesia Works Breakthrough by Slidesgo</vt:lpstr>
      <vt:lpstr>FINAL PRESENTATION AND DEMO</vt:lpstr>
      <vt:lpstr>INTRODUCTION</vt:lpstr>
      <vt:lpstr>PROJECT OBJECTIVES</vt:lpstr>
      <vt:lpstr>Methodology</vt:lpstr>
      <vt:lpstr>PERSONAS</vt:lpstr>
      <vt:lpstr>SCENARIOS</vt:lpstr>
      <vt:lpstr>TASKS</vt:lpstr>
      <vt:lpstr>REQUIREMENTS</vt:lpstr>
      <vt:lpstr>LOW FIDELITY PROTOTYPE</vt:lpstr>
      <vt:lpstr>LFP - PARTICIPANT PROFILES</vt:lpstr>
      <vt:lpstr>LFP USER EVALUATION</vt:lpstr>
      <vt:lpstr>LFP- MAIN RESULTS</vt:lpstr>
      <vt:lpstr>FUNCTIONAL PROTOTYPE</vt:lpstr>
      <vt:lpstr>FUNCTIONAL PROTOTYPE - PARTICIPANT PROFILES</vt:lpstr>
      <vt:lpstr>Functional Prototype User Evaluation</vt:lpstr>
      <vt:lpstr>POST TASK QUESTIONNAIRE</vt:lpstr>
      <vt:lpstr>FUNCTIONAL PROTOTYPE- MAIN RESULTS</vt:lpstr>
      <vt:lpstr>PLATFORM USED FOR THE FUNCTIONAL PROTOTYPE</vt:lpstr>
      <vt:lpstr>Apresentação do PowerPoint</vt:lpstr>
      <vt:lpstr>Apresentação do PowerPoint</vt:lpstr>
      <vt:lpstr>Apresentação do PowerPoint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 AND DEMO</dc:title>
  <cp:lastModifiedBy>Gonçalo Aguiar</cp:lastModifiedBy>
  <cp:revision>1</cp:revision>
  <dcterms:modified xsi:type="dcterms:W3CDTF">2022-06-22T13:53:41Z</dcterms:modified>
</cp:coreProperties>
</file>